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57" r:id="rId3"/>
    <p:sldId id="258" r:id="rId4"/>
    <p:sldId id="259" r:id="rId5"/>
    <p:sldId id="260" r:id="rId6"/>
    <p:sldId id="261" r:id="rId7"/>
    <p:sldId id="262" r:id="rId8"/>
    <p:sldId id="263" r:id="rId9"/>
    <p:sldId id="264" r:id="rId10"/>
    <p:sldId id="265" r:id="rId11"/>
    <p:sldId id="273" r:id="rId12"/>
    <p:sldId id="272" r:id="rId13"/>
    <p:sldId id="270" r:id="rId14"/>
    <p:sldId id="271" r:id="rId15"/>
    <p:sldId id="269" r:id="rId16"/>
    <p:sldId id="268" r:id="rId17"/>
    <p:sldId id="275" r:id="rId18"/>
    <p:sldId id="274" r:id="rId19"/>
    <p:sldId id="266" r:id="rId20"/>
    <p:sldId id="26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85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B87E-4591-47A1-9046-CF63F17215EF}" type="datetime2">
              <a:rPr lang="en-US" smtClean="0"/>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t>‹#›</a:t>
            </a:fld>
            <a:endParaRPr lang="en-US"/>
          </a:p>
        </p:txBody>
      </p:sp>
    </p:spTree>
    <p:extLst>
      <p:ext uri="{BB962C8B-B14F-4D97-AF65-F5344CB8AC3E}">
        <p14:creationId xmlns:p14="http://schemas.microsoft.com/office/powerpoint/2010/main" val="2809924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54014808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4947492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5344091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8106283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84313296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17F0E-8070-4DFE-A821-9A699EDBAD7E}" type="datetime2">
              <a:rPr lang="en-US" smtClean="0"/>
              <a:t>Saturday, July 4, 2020</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3740201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8D34AE-C7BF-46E5-A968-01C6641F6476}" type="datetime2">
              <a:rPr lang="en-US" smtClean="0"/>
              <a:t>Saturday, July 4, 2020</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486183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3DE70B-B772-416E-A790-995760B1742E}" type="datetime2">
              <a:rPr lang="en-US" smtClean="0"/>
              <a:t>Saturday, July 4, 2020</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47914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760CDE-A6F1-4138-AF12-ED09E8E5FB6B}" type="datetime2">
              <a:rPr lang="en-US" smtClean="0"/>
              <a:t>Saturday, July 4, 2020</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00197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15F8B1-DB7B-4D28-A97D-40FB2DD1EF78}" type="datetime2">
              <a:rPr lang="en-US" smtClean="0"/>
              <a:t>Saturday, July 4, 2020</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3022982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039161-23B8-4738-9069-73EBE8884FDD}" type="datetime2">
              <a:rPr lang="en-US" smtClean="0"/>
              <a:t>Saturday, July 4, 2020</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727797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A994D44-7693-499F-AC6C-11696134FE3F}" type="datetime2">
              <a:rPr lang="en-US" smtClean="0"/>
              <a:t>Saturday, July 4, 2020</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992047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3AF2AE-472C-4EF3-ABB2-24BAA9AE3CF7}" type="datetime2">
              <a:rPr lang="en-US" smtClean="0"/>
              <a:t>Saturday, July 4, 2020</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412581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EA162C-A7C1-4263-9453-1BAFF8C39559}" type="datetime2">
              <a:rPr lang="en-US" smtClean="0"/>
              <a:t>Saturday, July 4, 2020</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4031009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DF6793-3458-4587-8168-65F0C37A92D2}" type="datetime2">
              <a:rPr lang="en-US" smtClean="0"/>
              <a:t>Saturday, July 4, 2020</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837578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8352ED3-3C46-4C9A-9738-67B2D875E7E2}" type="datetime2">
              <a:rPr lang="en-US" smtClean="0"/>
              <a:pPr/>
              <a:t>Saturday, July 4, 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056753044"/>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doogal.co.uk/london_postcodes.php"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EF887-2024-4C65-B935-18D1DFB53424}"/>
              </a:ext>
            </a:extLst>
          </p:cNvPr>
          <p:cNvSpPr>
            <a:spLocks noGrp="1"/>
          </p:cNvSpPr>
          <p:nvPr>
            <p:ph type="ctrTitle"/>
          </p:nvPr>
        </p:nvSpPr>
        <p:spPr>
          <a:xfrm>
            <a:off x="1133671" y="522179"/>
            <a:ext cx="9916996" cy="1323183"/>
          </a:xfrm>
        </p:spPr>
        <p:txBody>
          <a:bodyPr anchor="b">
            <a:normAutofit fontScale="90000"/>
          </a:bodyPr>
          <a:lstStyle/>
          <a:p>
            <a:r>
              <a:rPr lang="en-US" sz="4800" dirty="0">
                <a:solidFill>
                  <a:srgbClr val="FFFFFF"/>
                </a:solidFill>
                <a:latin typeface="Microsoft Sans Serif" panose="020B0604020202020204" pitchFamily="34" charset="0"/>
                <a:ea typeface="Microsoft Sans Serif" panose="020B0604020202020204" pitchFamily="34" charset="0"/>
                <a:cs typeface="Microsoft Sans Serif" panose="020B0604020202020204" pitchFamily="34" charset="0"/>
              </a:rPr>
              <a:t>Finding the ideal neighborhood in London for opening a new Restaurant</a:t>
            </a:r>
          </a:p>
        </p:txBody>
      </p:sp>
      <p:sp>
        <p:nvSpPr>
          <p:cNvPr id="3" name="Subtitle 2">
            <a:extLst>
              <a:ext uri="{FF2B5EF4-FFF2-40B4-BE49-F238E27FC236}">
                <a16:creationId xmlns:a16="http://schemas.microsoft.com/office/drawing/2014/main" id="{6AC9B80D-8B44-42A5-84D8-5842A8AB9B01}"/>
              </a:ext>
            </a:extLst>
          </p:cNvPr>
          <p:cNvSpPr>
            <a:spLocks noGrp="1"/>
          </p:cNvSpPr>
          <p:nvPr>
            <p:ph type="subTitle" idx="1"/>
          </p:nvPr>
        </p:nvSpPr>
        <p:spPr>
          <a:xfrm>
            <a:off x="4999381" y="3965875"/>
            <a:ext cx="1673794" cy="807021"/>
          </a:xfrm>
        </p:spPr>
        <p:txBody>
          <a:bodyPr>
            <a:normAutofit/>
          </a:bodyPr>
          <a:lstStyle/>
          <a:p>
            <a:r>
              <a:rPr lang="en-US" sz="200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Abhay Saini</a:t>
            </a:r>
          </a:p>
        </p:txBody>
      </p:sp>
    </p:spTree>
    <p:extLst>
      <p:ext uri="{BB962C8B-B14F-4D97-AF65-F5344CB8AC3E}">
        <p14:creationId xmlns:p14="http://schemas.microsoft.com/office/powerpoint/2010/main" val="3842811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0B3F2-2DF7-438A-BE07-6BD19CCC9F91}"/>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Cluster summaries for k=10</a:t>
            </a:r>
          </a:p>
        </p:txBody>
      </p:sp>
      <p:pic>
        <p:nvPicPr>
          <p:cNvPr id="4" name="Content Placeholder 3">
            <a:extLst>
              <a:ext uri="{FF2B5EF4-FFF2-40B4-BE49-F238E27FC236}">
                <a16:creationId xmlns:a16="http://schemas.microsoft.com/office/drawing/2014/main" id="{042CA102-D6D5-46DE-B591-09E92C6ED57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77863" y="2658621"/>
            <a:ext cx="8596312" cy="2885370"/>
          </a:xfrm>
          <a:prstGeom prst="rect">
            <a:avLst/>
          </a:prstGeom>
        </p:spPr>
      </p:pic>
    </p:spTree>
    <p:extLst>
      <p:ext uri="{BB962C8B-B14F-4D97-AF65-F5344CB8AC3E}">
        <p14:creationId xmlns:p14="http://schemas.microsoft.com/office/powerpoint/2010/main" val="4059677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1474B-FA9A-4307-9831-840590E7C648}"/>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Visualizing the Clusters</a:t>
            </a:r>
          </a:p>
        </p:txBody>
      </p:sp>
      <p:pic>
        <p:nvPicPr>
          <p:cNvPr id="5" name="Content Placeholder 4">
            <a:extLst>
              <a:ext uri="{FF2B5EF4-FFF2-40B4-BE49-F238E27FC236}">
                <a16:creationId xmlns:a16="http://schemas.microsoft.com/office/drawing/2014/main" id="{7E65529F-6A29-4816-9D9E-EF73C55EEE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50615" y="1874979"/>
            <a:ext cx="5890770" cy="3894157"/>
          </a:xfrm>
        </p:spPr>
      </p:pic>
    </p:spTree>
    <p:extLst>
      <p:ext uri="{BB962C8B-B14F-4D97-AF65-F5344CB8AC3E}">
        <p14:creationId xmlns:p14="http://schemas.microsoft.com/office/powerpoint/2010/main" val="2165144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512BE-9727-4F3E-9768-29948AE24743}"/>
              </a:ext>
            </a:extLst>
          </p:cNvPr>
          <p:cNvSpPr>
            <a:spLocks noGrp="1"/>
          </p:cNvSpPr>
          <p:nvPr>
            <p:ph type="title"/>
          </p:nvPr>
        </p:nvSpPr>
        <p:spPr>
          <a:xfrm>
            <a:off x="677333" y="609600"/>
            <a:ext cx="10713756" cy="1320800"/>
          </a:xfrm>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Making sense of the Results : Low Income Neighborhood Cluster</a:t>
            </a:r>
          </a:p>
        </p:txBody>
      </p:sp>
      <p:sp>
        <p:nvSpPr>
          <p:cNvPr id="3" name="Content Placeholder 2">
            <a:extLst>
              <a:ext uri="{FF2B5EF4-FFF2-40B4-BE49-F238E27FC236}">
                <a16:creationId xmlns:a16="http://schemas.microsoft.com/office/drawing/2014/main" id="{19FB2033-D3AF-425E-8FEF-A1295C2EBA9B}"/>
              </a:ext>
            </a:extLst>
          </p:cNvPr>
          <p:cNvSpPr>
            <a:spLocks noGrp="1"/>
          </p:cNvSpPr>
          <p:nvPr>
            <p:ph idx="1"/>
          </p:nvPr>
        </p:nvSpPr>
        <p:spPr>
          <a:xfrm>
            <a:off x="401171" y="2110781"/>
            <a:ext cx="6194184" cy="4206383"/>
          </a:xfrm>
        </p:spPr>
        <p:txBody>
          <a:bodyPr>
            <a:noAutofit/>
          </a:bodyPr>
          <a:lstStyle/>
          <a:p>
            <a:pPr>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For k=10, the results could be divided into 3 separate collections of clusters.</a:t>
            </a:r>
          </a:p>
          <a:p>
            <a:pPr>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Clusters 5 and 0 could be called “Low Income Neighborhoods”</a:t>
            </a:r>
          </a:p>
          <a:p>
            <a:pPr lvl="1" fontAlgn="b">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High Traditional Anglo-American Places</a:t>
            </a:r>
          </a:p>
          <a:p>
            <a:pPr lvl="1" fontAlgn="b">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Less Ethnic Eating Places (Except for Middle Eastern)</a:t>
            </a:r>
          </a:p>
          <a:p>
            <a:pPr lvl="1" fontAlgn="b">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High Distance to Station</a:t>
            </a:r>
          </a:p>
          <a:p>
            <a:pPr lvl="1" fontAlgn="b">
              <a:lnSpc>
                <a:spcPct val="100000"/>
              </a:lnSpc>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Not very liked on Social Media either</a:t>
            </a:r>
          </a:p>
        </p:txBody>
      </p:sp>
      <p:pic>
        <p:nvPicPr>
          <p:cNvPr id="4098" name="Picture 2">
            <a:extLst>
              <a:ext uri="{FF2B5EF4-FFF2-40B4-BE49-F238E27FC236}">
                <a16:creationId xmlns:a16="http://schemas.microsoft.com/office/drawing/2014/main" id="{2AAD13BD-AFB8-42EB-9D60-DD046D3B16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2630" y="2261001"/>
            <a:ext cx="5310998" cy="3905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758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55FE7-9D12-4BD3-A32D-931E17F74690}"/>
              </a:ext>
            </a:extLst>
          </p:cNvPr>
          <p:cNvSpPr>
            <a:spLocks noGrp="1"/>
          </p:cNvSpPr>
          <p:nvPr>
            <p:ph type="title"/>
          </p:nvPr>
        </p:nvSpPr>
        <p:spPr>
          <a:xfrm>
            <a:off x="677333" y="609600"/>
            <a:ext cx="11404419" cy="1320800"/>
          </a:xfrm>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Making sense of the Results : Middle Income Neighborhood Cluster</a:t>
            </a:r>
            <a:endParaRPr lang="en-US" sz="4200" dirty="0"/>
          </a:p>
        </p:txBody>
      </p:sp>
      <p:sp>
        <p:nvSpPr>
          <p:cNvPr id="3" name="Content Placeholder 2">
            <a:extLst>
              <a:ext uri="{FF2B5EF4-FFF2-40B4-BE49-F238E27FC236}">
                <a16:creationId xmlns:a16="http://schemas.microsoft.com/office/drawing/2014/main" id="{E440B204-34CE-4164-B005-0A8298D57DE7}"/>
              </a:ext>
            </a:extLst>
          </p:cNvPr>
          <p:cNvSpPr>
            <a:spLocks noGrp="1"/>
          </p:cNvSpPr>
          <p:nvPr>
            <p:ph idx="1"/>
          </p:nvPr>
        </p:nvSpPr>
        <p:spPr>
          <a:xfrm>
            <a:off x="420626" y="1883993"/>
            <a:ext cx="10522992" cy="4206383"/>
          </a:xfrm>
        </p:spPr>
        <p:txBody>
          <a:bodyPr>
            <a:noAutofit/>
          </a:bodyPr>
          <a:lstStyle/>
          <a:p>
            <a:pPr>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Clusters (7,9,1,4,6) are in the “Middle Income Neighborhoods”</a:t>
            </a:r>
          </a:p>
          <a:p>
            <a:pPr lvl="1">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Comparatively higher number of Ethnic Eateries</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Cluster 7 and 4 are highest in South Asian cuisine and are well liked on Social Media (reflecting highly active South Asian population on Social Media). Cluster 7 is high in Latin American too</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9 is almost like 4 with the exception of South Asian and Asian-European exchanging places</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1 is a higher end Middle Income neighborhood with a drastic increase in Continent European</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6 shows a drop in traditional Anglo American and a steep rise in Asian, along with Continental European</a:t>
            </a:r>
          </a:p>
          <a:p>
            <a:endParaRPr lang="en-US" sz="2000" dirty="0"/>
          </a:p>
        </p:txBody>
      </p:sp>
    </p:spTree>
    <p:extLst>
      <p:ext uri="{BB962C8B-B14F-4D97-AF65-F5344CB8AC3E}">
        <p14:creationId xmlns:p14="http://schemas.microsoft.com/office/powerpoint/2010/main" val="3741941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97BD5-0780-4F94-974C-F7A3CE95E42F}"/>
              </a:ext>
            </a:extLst>
          </p:cNvPr>
          <p:cNvSpPr>
            <a:spLocks noGrp="1"/>
          </p:cNvSpPr>
          <p:nvPr>
            <p:ph type="title"/>
          </p:nvPr>
        </p:nvSpPr>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Making sense of the Results : High Income Neighborhood Cluster</a:t>
            </a:r>
            <a:endParaRPr lang="en-US" sz="4200" dirty="0"/>
          </a:p>
        </p:txBody>
      </p:sp>
      <p:sp>
        <p:nvSpPr>
          <p:cNvPr id="3" name="Content Placeholder 2">
            <a:extLst>
              <a:ext uri="{FF2B5EF4-FFF2-40B4-BE49-F238E27FC236}">
                <a16:creationId xmlns:a16="http://schemas.microsoft.com/office/drawing/2014/main" id="{F13358FD-15F7-409A-85FF-CBABA5828823}"/>
              </a:ext>
            </a:extLst>
          </p:cNvPr>
          <p:cNvSpPr>
            <a:spLocks noGrp="1"/>
          </p:cNvSpPr>
          <p:nvPr>
            <p:ph idx="1"/>
          </p:nvPr>
        </p:nvSpPr>
        <p:spPr>
          <a:xfrm>
            <a:off x="410897" y="1903449"/>
            <a:ext cx="5921809" cy="4667250"/>
          </a:xfrm>
        </p:spPr>
        <p:txBody>
          <a:bodyPr>
            <a:noAutofit/>
          </a:bodyPr>
          <a:lstStyle/>
          <a:p>
            <a:pPr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Clusters (2,6,8) are in the “High Income Neighborhoods”</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Among the high income, 3 is unique in the sense that it has a low population and the highest Latin American % (7%)</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2 has the highest Asian and Continental European as well as the highest income and is highest liked neighborhood in terms of likes)</a:t>
            </a:r>
          </a:p>
          <a:p>
            <a:pPr lvl="1" fontAlgn="b">
              <a:lnSpc>
                <a:spcPct val="120000"/>
              </a:lnSpc>
            </a:pPr>
            <a:r>
              <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rPr>
              <a:t>8 has less ethnic (south Asian and Latin) varieties and fair number of others</a:t>
            </a:r>
          </a:p>
          <a:p>
            <a:endPar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3074" name="Picture 2">
            <a:extLst>
              <a:ext uri="{FF2B5EF4-FFF2-40B4-BE49-F238E27FC236}">
                <a16:creationId xmlns:a16="http://schemas.microsoft.com/office/drawing/2014/main" id="{78193A30-07AC-41AB-B344-4B1D01A57F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1409" y="2357335"/>
            <a:ext cx="5239966" cy="3274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444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CD348-16A3-42E9-9B6C-1C107D648C28}"/>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Discussion/Alternative Approaches</a:t>
            </a:r>
          </a:p>
        </p:txBody>
      </p:sp>
      <p:sp>
        <p:nvSpPr>
          <p:cNvPr id="3" name="Content Placeholder 2">
            <a:extLst>
              <a:ext uri="{FF2B5EF4-FFF2-40B4-BE49-F238E27FC236}">
                <a16:creationId xmlns:a16="http://schemas.microsoft.com/office/drawing/2014/main" id="{5CCB71FC-7D71-43B9-A39D-E2C3D989BE19}"/>
              </a:ext>
            </a:extLst>
          </p:cNvPr>
          <p:cNvSpPr>
            <a:spLocks noGrp="1"/>
          </p:cNvSpPr>
          <p:nvPr>
            <p:ph idx="1"/>
          </p:nvPr>
        </p:nvSpPr>
        <p:spPr>
          <a:xfrm>
            <a:off x="677333" y="2160589"/>
            <a:ext cx="10655389" cy="3880773"/>
          </a:xfrm>
        </p:spPr>
        <p:txBody>
          <a:bodyPr>
            <a:normAutofit/>
          </a:bodyPr>
          <a:lstStyle/>
          <a:p>
            <a:r>
              <a:rPr lang="en-US" sz="2400" dirty="0">
                <a:solidFill>
                  <a:srgbClr val="4472C4"/>
                </a:solidFill>
                <a:latin typeface="Microsoft Sans Serif" panose="020B0604020202020204" pitchFamily="34" charset="0"/>
                <a:ea typeface="Microsoft Sans Serif" panose="020B0604020202020204" pitchFamily="34" charset="0"/>
                <a:cs typeface="Microsoft Sans Serif" panose="020B0604020202020204" pitchFamily="34" charset="0"/>
              </a:rPr>
              <a:t>Other Potential Variables/Approaches</a:t>
            </a:r>
            <a:endPar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342900" marR="0" lvl="0" indent="-342900">
              <a:spcBef>
                <a:spcPts val="0"/>
              </a:spcBef>
              <a:spcAft>
                <a:spcPts val="0"/>
              </a:spcAft>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Police Coverage/Crime Rate</a:t>
            </a:r>
          </a:p>
          <a:p>
            <a:pPr marL="342900" marR="0" lvl="0" indent="-342900">
              <a:spcBef>
                <a:spcPts val="0"/>
              </a:spcBef>
              <a:spcAft>
                <a:spcPts val="0"/>
              </a:spcAft>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Density of Restaurants</a:t>
            </a:r>
          </a:p>
          <a:p>
            <a:pPr marL="342900" marR="0" lvl="0" indent="-342900">
              <a:spcBef>
                <a:spcPts val="0"/>
              </a:spcBef>
              <a:spcAft>
                <a:spcPts val="0"/>
              </a:spcAft>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Uber/Ola Service in the Neighborhood</a:t>
            </a:r>
          </a:p>
          <a:p>
            <a:pPr marL="342900" marR="0" lvl="0" indent="-342900">
              <a:spcBef>
                <a:spcPts val="0"/>
              </a:spcBef>
              <a:spcAft>
                <a:spcPts val="0"/>
              </a:spcAft>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Age of the Residents</a:t>
            </a:r>
          </a:p>
          <a:p>
            <a:pPr marL="342900" indent="-342900">
              <a:spcBef>
                <a:spcPts val="0"/>
              </a:spcBef>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Instead of Clustering, we could run a linear regression and predict the sales of a new restaurant in a particular neighborhood.</a:t>
            </a:r>
          </a:p>
          <a:p>
            <a:pPr marL="342900" indent="-342900">
              <a:spcBef>
                <a:spcPts val="0"/>
              </a:spcBef>
              <a:buFont typeface="Wingdings" panose="05000000000000000000" pitchFamily="2" charset="2"/>
              <a:buChar char=""/>
            </a:pP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We could have used a more detailed and comprehensive clustering of k = 40</a:t>
            </a:r>
          </a:p>
        </p:txBody>
      </p:sp>
    </p:spTree>
    <p:extLst>
      <p:ext uri="{BB962C8B-B14F-4D97-AF65-F5344CB8AC3E}">
        <p14:creationId xmlns:p14="http://schemas.microsoft.com/office/powerpoint/2010/main" val="9950328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B5A1C49-5A94-4000-BE26-C70474357031}"/>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Conclusions</a:t>
            </a:r>
          </a:p>
        </p:txBody>
      </p:sp>
      <p:graphicFrame>
        <p:nvGraphicFramePr>
          <p:cNvPr id="11" name="Content Placeholder 10">
            <a:extLst>
              <a:ext uri="{FF2B5EF4-FFF2-40B4-BE49-F238E27FC236}">
                <a16:creationId xmlns:a16="http://schemas.microsoft.com/office/drawing/2014/main" id="{1B0631A7-8114-42E3-BEC4-6051104422BD}"/>
              </a:ext>
            </a:extLst>
          </p:cNvPr>
          <p:cNvGraphicFramePr>
            <a:graphicFrameLocks noGrp="1"/>
          </p:cNvGraphicFramePr>
          <p:nvPr>
            <p:ph idx="1"/>
            <p:extLst>
              <p:ext uri="{D42A27DB-BD31-4B8C-83A1-F6EECF244321}">
                <p14:modId xmlns:p14="http://schemas.microsoft.com/office/powerpoint/2010/main" val="1087868609"/>
              </p:ext>
            </p:extLst>
          </p:nvPr>
        </p:nvGraphicFramePr>
        <p:xfrm>
          <a:off x="593387" y="1525318"/>
          <a:ext cx="10642060" cy="5025009"/>
        </p:xfrm>
        <a:graphic>
          <a:graphicData uri="http://schemas.openxmlformats.org/drawingml/2006/table">
            <a:tbl>
              <a:tblPr firstRow="1" firstCol="1">
                <a:tableStyleId>{5C22544A-7EE6-4342-B048-85BDC9FD1C3A}</a:tableStyleId>
              </a:tblPr>
              <a:tblGrid>
                <a:gridCol w="10642060">
                  <a:extLst>
                    <a:ext uri="{9D8B030D-6E8A-4147-A177-3AD203B41FA5}">
                      <a16:colId xmlns:a16="http://schemas.microsoft.com/office/drawing/2014/main" val="3314411594"/>
                    </a:ext>
                  </a:extLst>
                </a:gridCol>
              </a:tblGrid>
              <a:tr h="235112">
                <a:tc>
                  <a:txBody>
                    <a:bodyPr/>
                    <a:lstStyle/>
                    <a:p>
                      <a:pPr marL="0" marR="0">
                        <a:lnSpc>
                          <a:spcPct val="107000"/>
                        </a:lnSpc>
                        <a:spcBef>
                          <a:spcPts val="0"/>
                        </a:spcBef>
                        <a:spcAft>
                          <a:spcPts val="0"/>
                        </a:spcAft>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For opening a Working Class Restaurant: -</a:t>
                      </a: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20769342"/>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Asian/South Asian, choose the 101 Neighborhoods in Cluster 0</a:t>
                      </a: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12317484"/>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generic/Anglo-American, choose the 55 Neighborhoods of Cluster 5</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29539311"/>
                  </a:ext>
                </a:extLst>
              </a:tr>
              <a:tr h="489720">
                <a:tc>
                  <a:txBody>
                    <a:bodyPr/>
                    <a:lstStyle/>
                    <a:p>
                      <a:pPr marL="0" marR="0">
                        <a:lnSpc>
                          <a:spcPct val="107000"/>
                        </a:lnSpc>
                        <a:spcBef>
                          <a:spcPts val="0"/>
                        </a:spcBef>
                        <a:spcAft>
                          <a:spcPts val="0"/>
                        </a:spcAft>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 </a:t>
                      </a:r>
                    </a:p>
                    <a:p>
                      <a:pPr marL="0" marR="0">
                        <a:lnSpc>
                          <a:spcPct val="107000"/>
                        </a:lnSpc>
                        <a:spcBef>
                          <a:spcPts val="0"/>
                        </a:spcBef>
                        <a:spcAft>
                          <a:spcPts val="0"/>
                        </a:spcAft>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For opening Middle Class Restaurant: -</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4257329"/>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South Asian, choose the 9 Neighborhoods of Cluster 7</a:t>
                      </a:r>
                      <a:r>
                        <a:rPr lang="en-US" sz="2200" b="0" baseline="3000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th</a:t>
                      </a: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 or the 76 Neighborhoods of Cluster 4</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46346783"/>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Continental European, choose the 41 Neighborhoods of Cluster 1</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6781957"/>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Asian, choose the 63 Neighborhoods of Cluster 6</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10428911"/>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Anglo-American, choose the 64 Neighborhoods of Cluster 9</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48460050"/>
                  </a:ext>
                </a:extLst>
              </a:tr>
              <a:tr h="226355">
                <a:tc>
                  <a:txBody>
                    <a:bodyPr/>
                    <a:lstStyle/>
                    <a:p>
                      <a:pPr>
                        <a:lnSpc>
                          <a:spcPct val="107000"/>
                        </a:lnSpc>
                      </a:pPr>
                      <a:endParaRPr lang="en-US" sz="2200" b="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56989449"/>
                  </a:ext>
                </a:extLst>
              </a:tr>
              <a:tr h="235112">
                <a:tc>
                  <a:txBody>
                    <a:bodyPr/>
                    <a:lstStyle/>
                    <a:p>
                      <a:pPr marL="0" marR="0">
                        <a:lnSpc>
                          <a:spcPct val="107000"/>
                        </a:lnSpc>
                        <a:spcBef>
                          <a:spcPts val="0"/>
                        </a:spcBef>
                        <a:spcAft>
                          <a:spcPts val="0"/>
                        </a:spcAft>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For opening High End Restaurant: -</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12093632"/>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Asian or Continental European, Choose the 20 Neighborhoods of Cluster 2</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3907941"/>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Latin American, choose the 24 Neighborhoods of Cluster 3</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79767748"/>
                  </a:ext>
                </a:extLst>
              </a:tr>
              <a:tr h="235112">
                <a:tc>
                  <a:txBody>
                    <a:bodyPr/>
                    <a:lstStyle/>
                    <a:p>
                      <a:pPr marL="342900" marR="0" lvl="0" indent="-342900">
                        <a:lnSpc>
                          <a:spcPct val="107000"/>
                        </a:lnSpc>
                        <a:spcBef>
                          <a:spcPts val="0"/>
                        </a:spcBef>
                        <a:spcAft>
                          <a:spcPts val="0"/>
                        </a:spcAft>
                        <a:buFont typeface="Wingdings" panose="05000000000000000000" pitchFamily="2" charset="2"/>
                        <a:buChar char=""/>
                      </a:pPr>
                      <a:r>
                        <a:rPr lang="en-US" sz="2200" b="0" dirty="0">
                          <a:solidFill>
                            <a:schemeClr val="tx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If it’s a Generic, choose the 46 Neighborhoods of Cluster 8</a:t>
                      </a: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470117217"/>
                  </a:ext>
                </a:extLst>
              </a:tr>
            </a:tbl>
          </a:graphicData>
        </a:graphic>
      </p:graphicFrame>
    </p:spTree>
    <p:extLst>
      <p:ext uri="{BB962C8B-B14F-4D97-AF65-F5344CB8AC3E}">
        <p14:creationId xmlns:p14="http://schemas.microsoft.com/office/powerpoint/2010/main" val="3489875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D955-BC68-4CF1-925F-F11756158B1F}"/>
              </a:ext>
            </a:extLst>
          </p:cNvPr>
          <p:cNvSpPr>
            <a:spLocks noGrp="1"/>
          </p:cNvSpPr>
          <p:nvPr>
            <p:ph type="title"/>
          </p:nvPr>
        </p:nvSpPr>
        <p:spPr>
          <a:xfrm>
            <a:off x="4185229" y="3088871"/>
            <a:ext cx="2487945" cy="802194"/>
          </a:xfrm>
        </p:spPr>
        <p:txBody>
          <a:bodyPr/>
          <a:lstStyle/>
          <a:p>
            <a:r>
              <a:rPr lang="en-US" dirty="0"/>
              <a:t>Thank You</a:t>
            </a:r>
          </a:p>
        </p:txBody>
      </p:sp>
    </p:spTree>
    <p:extLst>
      <p:ext uri="{BB962C8B-B14F-4D97-AF65-F5344CB8AC3E}">
        <p14:creationId xmlns:p14="http://schemas.microsoft.com/office/powerpoint/2010/main" val="472370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8DEED-6EF5-42D8-A209-796B3D17EA8D}"/>
              </a:ext>
            </a:extLst>
          </p:cNvPr>
          <p:cNvSpPr>
            <a:spLocks noGrp="1"/>
          </p:cNvSpPr>
          <p:nvPr>
            <p:ph type="title"/>
          </p:nvPr>
        </p:nvSpPr>
        <p:spPr>
          <a:xfrm>
            <a:off x="4169564" y="3060970"/>
            <a:ext cx="2338240" cy="1320800"/>
          </a:xfrm>
        </p:spPr>
        <p:txBody>
          <a:bodyPr/>
          <a:lstStyle/>
          <a:p>
            <a:r>
              <a:rPr lang="en-US" dirty="0"/>
              <a:t>Appendix</a:t>
            </a:r>
          </a:p>
        </p:txBody>
      </p:sp>
    </p:spTree>
    <p:extLst>
      <p:ext uri="{BB962C8B-B14F-4D97-AF65-F5344CB8AC3E}">
        <p14:creationId xmlns:p14="http://schemas.microsoft.com/office/powerpoint/2010/main" val="2256414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0C144-E581-4CAC-96D6-330E6F3C9396}"/>
              </a:ext>
            </a:extLst>
          </p:cNvPr>
          <p:cNvSpPr>
            <a:spLocks noGrp="1"/>
          </p:cNvSpPr>
          <p:nvPr>
            <p:ph type="title"/>
          </p:nvPr>
        </p:nvSpPr>
        <p:spPr/>
        <p:txBody>
          <a:bodyPr/>
          <a:lstStyle/>
          <a:p>
            <a:r>
              <a:rPr lang="en-US" dirty="0"/>
              <a:t>Cluster summaries for k=5</a:t>
            </a:r>
          </a:p>
        </p:txBody>
      </p:sp>
      <p:pic>
        <p:nvPicPr>
          <p:cNvPr id="4" name="Content Placeholder 3">
            <a:extLst>
              <a:ext uri="{FF2B5EF4-FFF2-40B4-BE49-F238E27FC236}">
                <a16:creationId xmlns:a16="http://schemas.microsoft.com/office/drawing/2014/main" id="{EC29ED4B-06AA-4520-B74E-0942085389B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223169" y="2396331"/>
            <a:ext cx="7505700" cy="3409950"/>
          </a:xfrm>
          <a:prstGeom prst="rect">
            <a:avLst/>
          </a:prstGeom>
        </p:spPr>
      </p:pic>
    </p:spTree>
    <p:extLst>
      <p:ext uri="{BB962C8B-B14F-4D97-AF65-F5344CB8AC3E}">
        <p14:creationId xmlns:p14="http://schemas.microsoft.com/office/powerpoint/2010/main" val="2306932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B1E77-8542-453D-A2E6-D5A9E207B74C}"/>
              </a:ext>
            </a:extLst>
          </p:cNvPr>
          <p:cNvSpPr>
            <a:spLocks noGrp="1"/>
          </p:cNvSpPr>
          <p:nvPr>
            <p:ph type="title"/>
          </p:nvPr>
        </p:nvSpPr>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A Valuable Guide for Restaurant Owners</a:t>
            </a:r>
          </a:p>
        </p:txBody>
      </p:sp>
      <p:sp>
        <p:nvSpPr>
          <p:cNvPr id="3" name="Content Placeholder 2">
            <a:extLst>
              <a:ext uri="{FF2B5EF4-FFF2-40B4-BE49-F238E27FC236}">
                <a16:creationId xmlns:a16="http://schemas.microsoft.com/office/drawing/2014/main" id="{B9F79D40-138C-4B83-AFE1-D598155C328E}"/>
              </a:ext>
            </a:extLst>
          </p:cNvPr>
          <p:cNvSpPr>
            <a:spLocks noGrp="1"/>
          </p:cNvSpPr>
          <p:nvPr>
            <p:ph idx="1"/>
          </p:nvPr>
        </p:nvSpPr>
        <p:spPr>
          <a:xfrm>
            <a:off x="677334" y="2160589"/>
            <a:ext cx="10762394" cy="3880773"/>
          </a:xfrm>
        </p:spPr>
        <p:txBody>
          <a:bodyPr>
            <a:noAutofit/>
          </a:bodyPr>
          <a:lstStyle/>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London being one of the oldest and most prominent cities of the world, is a hotspot for real estate and opening of new businesses</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Opening of a new restaurant in the city though is an exceedingly complex task, given the nature of the ethnic, geographic and other complexities</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New Entrepreneurs experimenting with different cuisines as well as established franchise owners from across the world would love to know the neighborhoods where to open a new restaurant</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Even City Planners would also appreciate the information as it would help them in re-designing the city optimally</a:t>
            </a:r>
          </a:p>
          <a:p>
            <a:endPar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742873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FEA6B-D913-43B5-830B-1607749DA548}"/>
              </a:ext>
            </a:extLst>
          </p:cNvPr>
          <p:cNvSpPr>
            <a:spLocks noGrp="1"/>
          </p:cNvSpPr>
          <p:nvPr>
            <p:ph type="title"/>
          </p:nvPr>
        </p:nvSpPr>
        <p:spPr/>
        <p:txBody>
          <a:bodyPr/>
          <a:lstStyle/>
          <a:p>
            <a:r>
              <a:rPr lang="en-US" dirty="0"/>
              <a:t>Cluster summaries for k=20</a:t>
            </a:r>
          </a:p>
        </p:txBody>
      </p:sp>
      <p:pic>
        <p:nvPicPr>
          <p:cNvPr id="4" name="Content Placeholder 3">
            <a:extLst>
              <a:ext uri="{FF2B5EF4-FFF2-40B4-BE49-F238E27FC236}">
                <a16:creationId xmlns:a16="http://schemas.microsoft.com/office/drawing/2014/main" id="{A8AF58CB-45BA-4DB9-B374-5FE72E4758F0}"/>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77863" y="3313030"/>
            <a:ext cx="8596312" cy="1576553"/>
          </a:xfrm>
          <a:prstGeom prst="rect">
            <a:avLst/>
          </a:prstGeom>
        </p:spPr>
      </p:pic>
    </p:spTree>
    <p:extLst>
      <p:ext uri="{BB962C8B-B14F-4D97-AF65-F5344CB8AC3E}">
        <p14:creationId xmlns:p14="http://schemas.microsoft.com/office/powerpoint/2010/main" val="3127357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B3393-151F-4A13-974F-278730B54FDE}"/>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Data Acquisition &amp; Preparation	</a:t>
            </a:r>
          </a:p>
        </p:txBody>
      </p:sp>
      <p:sp>
        <p:nvSpPr>
          <p:cNvPr id="3" name="Content Placeholder 2">
            <a:extLst>
              <a:ext uri="{FF2B5EF4-FFF2-40B4-BE49-F238E27FC236}">
                <a16:creationId xmlns:a16="http://schemas.microsoft.com/office/drawing/2014/main" id="{684CDB3E-3F1A-456A-A50E-B2D9A7F8AE5D}"/>
              </a:ext>
            </a:extLst>
          </p:cNvPr>
          <p:cNvSpPr>
            <a:spLocks noGrp="1"/>
          </p:cNvSpPr>
          <p:nvPr>
            <p:ph idx="1"/>
          </p:nvPr>
        </p:nvSpPr>
        <p:spPr>
          <a:xfrm>
            <a:off x="677334" y="1761755"/>
            <a:ext cx="11316870" cy="3880773"/>
          </a:xfrm>
        </p:spPr>
        <p:txBody>
          <a:bodyPr>
            <a:noAutofit/>
          </a:bodyPr>
          <a:lstStyle/>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Most of the data is extracted from </a:t>
            </a:r>
            <a:r>
              <a:rPr lang="en-US" sz="2400" dirty="0">
                <a:solidFill>
                  <a:srgbClr val="FF0000"/>
                </a:solidFill>
                <a:latin typeface="Microsoft Sans Serif" panose="020B0604020202020204" pitchFamily="34" charset="0"/>
                <a:ea typeface="Microsoft Sans Serif" panose="020B0604020202020204" pitchFamily="34" charset="0"/>
                <a:cs typeface="Microsoft Sans Serif" panose="020B0604020202020204" pitchFamily="34" charset="0"/>
                <a:hlinkClick r:id="rId2">
                  <a:extLst>
                    <a:ext uri="{A12FA001-AC4F-418D-AE19-62706E023703}">
                      <ahyp:hlinkClr xmlns:ahyp="http://schemas.microsoft.com/office/drawing/2018/hyperlinkcolor" val="tx"/>
                    </a:ext>
                  </a:extLst>
                </a:hlinkClick>
              </a:rPr>
              <a:t>https://www.doogal.co.uk/london_postcodes.php</a:t>
            </a: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 and converted from Postcode level to Ward Level</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Foursquare location data is also used, namely venue-categories information and likes count.</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Total of 638 Rows in the Ward level Dataset and 32 rows in the District level, along with 8 columns</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Location Data (Venues, Venue Category information) had around 13,270 rows in total, out of which 3,935 rows were left in the end (after selecting for only the restaurant categories). Later it was aggregated at Ward level</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Final dataset had 499 rows and 15 columns.</a:t>
            </a:r>
          </a:p>
        </p:txBody>
      </p:sp>
    </p:spTree>
    <p:extLst>
      <p:ext uri="{BB962C8B-B14F-4D97-AF65-F5344CB8AC3E}">
        <p14:creationId xmlns:p14="http://schemas.microsoft.com/office/powerpoint/2010/main" val="590318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AC856-EE2D-47F3-ABFC-C3B57CB42A28}"/>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Approach Followed</a:t>
            </a:r>
          </a:p>
        </p:txBody>
      </p:sp>
      <p:sp>
        <p:nvSpPr>
          <p:cNvPr id="3" name="Content Placeholder 2">
            <a:extLst>
              <a:ext uri="{FF2B5EF4-FFF2-40B4-BE49-F238E27FC236}">
                <a16:creationId xmlns:a16="http://schemas.microsoft.com/office/drawing/2014/main" id="{4DC3CBF5-C6C2-4785-9144-FE70BF9B7935}"/>
              </a:ext>
            </a:extLst>
          </p:cNvPr>
          <p:cNvSpPr>
            <a:spLocks noGrp="1"/>
          </p:cNvSpPr>
          <p:nvPr>
            <p:ph idx="1"/>
          </p:nvPr>
        </p:nvSpPr>
        <p:spPr/>
        <p:txBody>
          <a:bodyPr>
            <a:normAutofit/>
          </a:bodyPr>
          <a:lstStyle/>
          <a:p>
            <a:pPr lvl="0"/>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Exploratory Data Analysis in the beginning on both Ward and District Level</a:t>
            </a:r>
          </a:p>
          <a:p>
            <a:pPr lvl="0"/>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Extracting foursquare location data, sub-setting for Restaurant category</a:t>
            </a:r>
          </a:p>
          <a:p>
            <a:pPr lvl="0"/>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Aggregating initial data and foursquare location data (using one hot encoding, group by)</a:t>
            </a:r>
          </a:p>
          <a:p>
            <a:pPr lvl="0"/>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Clustering the neighborhoods on the final variables</a:t>
            </a:r>
          </a:p>
          <a:p>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Making sense of the clusters</a:t>
            </a:r>
          </a:p>
        </p:txBody>
      </p:sp>
    </p:spTree>
    <p:extLst>
      <p:ext uri="{BB962C8B-B14F-4D97-AF65-F5344CB8AC3E}">
        <p14:creationId xmlns:p14="http://schemas.microsoft.com/office/powerpoint/2010/main" val="682647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67721-18E9-47D3-85BD-923787F710A2}"/>
              </a:ext>
            </a:extLst>
          </p:cNvPr>
          <p:cNvSpPr>
            <a:spLocks noGrp="1"/>
          </p:cNvSpPr>
          <p:nvPr>
            <p:ph type="title"/>
          </p:nvPr>
        </p:nvSpPr>
        <p:spPr>
          <a:xfrm>
            <a:off x="677333" y="609600"/>
            <a:ext cx="11132045" cy="1320800"/>
          </a:xfrm>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London Map plotted using Ward Coordinates</a:t>
            </a:r>
          </a:p>
        </p:txBody>
      </p:sp>
      <p:pic>
        <p:nvPicPr>
          <p:cNvPr id="5" name="Content Placeholder 4">
            <a:extLst>
              <a:ext uri="{FF2B5EF4-FFF2-40B4-BE49-F238E27FC236}">
                <a16:creationId xmlns:a16="http://schemas.microsoft.com/office/drawing/2014/main" id="{ED30D246-EDB4-406F-9693-967ECEDBD1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5698" y="2160588"/>
            <a:ext cx="4840642" cy="3881437"/>
          </a:xfrm>
        </p:spPr>
      </p:pic>
    </p:spTree>
    <p:extLst>
      <p:ext uri="{BB962C8B-B14F-4D97-AF65-F5344CB8AC3E}">
        <p14:creationId xmlns:p14="http://schemas.microsoft.com/office/powerpoint/2010/main" val="2965784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5724F-7FD0-48D8-B3DD-1FD1CB06842F}"/>
              </a:ext>
            </a:extLst>
          </p:cNvPr>
          <p:cNvSpPr>
            <a:spLocks noGrp="1"/>
          </p:cNvSpPr>
          <p:nvPr>
            <p:ph type="title"/>
          </p:nvPr>
        </p:nvSpPr>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Foursquare Queries for extracting location data</a:t>
            </a:r>
          </a:p>
        </p:txBody>
      </p:sp>
      <p:pic>
        <p:nvPicPr>
          <p:cNvPr id="8" name="Picture 7">
            <a:extLst>
              <a:ext uri="{FF2B5EF4-FFF2-40B4-BE49-F238E27FC236}">
                <a16:creationId xmlns:a16="http://schemas.microsoft.com/office/drawing/2014/main" id="{430D4236-106A-41A9-8624-40067C60C91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236861" y="2143602"/>
            <a:ext cx="5397419" cy="3071461"/>
          </a:xfrm>
          <a:prstGeom prst="rect">
            <a:avLst/>
          </a:prstGeom>
        </p:spPr>
      </p:pic>
      <p:pic>
        <p:nvPicPr>
          <p:cNvPr id="9" name="Picture 8">
            <a:extLst>
              <a:ext uri="{FF2B5EF4-FFF2-40B4-BE49-F238E27FC236}">
                <a16:creationId xmlns:a16="http://schemas.microsoft.com/office/drawing/2014/main" id="{6E09BA44-9B99-4B5F-83EC-04F3E0CA03F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57720" y="2143602"/>
            <a:ext cx="5060349" cy="3071461"/>
          </a:xfrm>
          <a:prstGeom prst="rect">
            <a:avLst/>
          </a:prstGeom>
        </p:spPr>
      </p:pic>
    </p:spTree>
    <p:extLst>
      <p:ext uri="{BB962C8B-B14F-4D97-AF65-F5344CB8AC3E}">
        <p14:creationId xmlns:p14="http://schemas.microsoft.com/office/powerpoint/2010/main" val="3333591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BEA4D-8AD8-4613-A1C9-40167672E3D6}"/>
              </a:ext>
            </a:extLst>
          </p:cNvPr>
          <p:cNvSpPr>
            <a:spLocks noGrp="1"/>
          </p:cNvSpPr>
          <p:nvPr>
            <p:ph type="title"/>
          </p:nvPr>
        </p:nvSpPr>
        <p:spPr>
          <a:xfrm>
            <a:off x="677334" y="609600"/>
            <a:ext cx="10188462" cy="1320800"/>
          </a:xfrm>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Average of Income and Index of Multiple Deprivation are highly correlated</a:t>
            </a:r>
          </a:p>
        </p:txBody>
      </p:sp>
      <p:pic>
        <p:nvPicPr>
          <p:cNvPr id="4" name="Content Placeholder 3">
            <a:extLst>
              <a:ext uri="{FF2B5EF4-FFF2-40B4-BE49-F238E27FC236}">
                <a16:creationId xmlns:a16="http://schemas.microsoft.com/office/drawing/2014/main" id="{18035F4A-7C49-48E3-8689-561876D7C100}"/>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421839" y="2160588"/>
            <a:ext cx="5108360" cy="3881437"/>
          </a:xfrm>
          <a:prstGeom prst="rect">
            <a:avLst/>
          </a:prstGeom>
          <a:noFill/>
          <a:ln>
            <a:noFill/>
          </a:ln>
        </p:spPr>
      </p:pic>
    </p:spTree>
    <p:extLst>
      <p:ext uri="{BB962C8B-B14F-4D97-AF65-F5344CB8AC3E}">
        <p14:creationId xmlns:p14="http://schemas.microsoft.com/office/powerpoint/2010/main" val="1316878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98D51-09F1-4EA4-991B-EEE408DCF60B}"/>
              </a:ext>
            </a:extLst>
          </p:cNvPr>
          <p:cNvSpPr>
            <a:spLocks noGrp="1"/>
          </p:cNvSpPr>
          <p:nvPr>
            <p:ph type="title"/>
          </p:nvPr>
        </p:nvSpPr>
        <p:spPr/>
        <p:txBody>
          <a:bodyPr>
            <a:norm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Visualizing the final snapshot</a:t>
            </a:r>
          </a:p>
        </p:txBody>
      </p:sp>
      <p:pic>
        <p:nvPicPr>
          <p:cNvPr id="4" name="Content Placeholder 3">
            <a:extLst>
              <a:ext uri="{FF2B5EF4-FFF2-40B4-BE49-F238E27FC236}">
                <a16:creationId xmlns:a16="http://schemas.microsoft.com/office/drawing/2014/main" id="{FC196F66-ADC3-4396-B156-0983B146551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77863" y="2342725"/>
            <a:ext cx="8596312" cy="3517162"/>
          </a:xfrm>
          <a:prstGeom prst="rect">
            <a:avLst/>
          </a:prstGeom>
        </p:spPr>
      </p:pic>
    </p:spTree>
    <p:extLst>
      <p:ext uri="{BB962C8B-B14F-4D97-AF65-F5344CB8AC3E}">
        <p14:creationId xmlns:p14="http://schemas.microsoft.com/office/powerpoint/2010/main" val="3318044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3DF4F-BB08-4436-8A40-1984AB9FBA14}"/>
              </a:ext>
            </a:extLst>
          </p:cNvPr>
          <p:cNvSpPr>
            <a:spLocks noGrp="1"/>
          </p:cNvSpPr>
          <p:nvPr>
            <p:ph type="title"/>
          </p:nvPr>
        </p:nvSpPr>
        <p:spPr/>
        <p:txBody>
          <a:bodyPr>
            <a:noAutofit/>
          </a:bodyPr>
          <a:lstStyle/>
          <a:p>
            <a:r>
              <a:rPr lang="en-US" sz="4200" dirty="0">
                <a:latin typeface="Microsoft Sans Serif" panose="020B0604020202020204" pitchFamily="34" charset="0"/>
                <a:ea typeface="Microsoft Sans Serif" panose="020B0604020202020204" pitchFamily="34" charset="0"/>
                <a:cs typeface="Microsoft Sans Serif" panose="020B0604020202020204" pitchFamily="34" charset="0"/>
              </a:rPr>
              <a:t>The Curve flattens at k ~ 40</a:t>
            </a:r>
          </a:p>
        </p:txBody>
      </p:sp>
      <p:pic>
        <p:nvPicPr>
          <p:cNvPr id="4" name="Picture 3">
            <a:extLst>
              <a:ext uri="{FF2B5EF4-FFF2-40B4-BE49-F238E27FC236}">
                <a16:creationId xmlns:a16="http://schemas.microsoft.com/office/drawing/2014/main" id="{770FBAB1-F7C7-4BA4-914F-5CACE6416E90}"/>
              </a:ext>
            </a:extLst>
          </p:cNvPr>
          <p:cNvPicPr/>
          <p:nvPr/>
        </p:nvPicPr>
        <p:blipFill>
          <a:blip r:embed="rId2">
            <a:extLst>
              <a:ext uri="{28A0092B-C50C-407E-A947-70E740481C1C}">
                <a14:useLocalDpi xmlns:a14="http://schemas.microsoft.com/office/drawing/2010/main" val="0"/>
              </a:ext>
            </a:extLst>
          </a:blip>
          <a:stretch>
            <a:fillRect/>
          </a:stretch>
        </p:blipFill>
        <p:spPr>
          <a:xfrm>
            <a:off x="2101174" y="1987166"/>
            <a:ext cx="7666847" cy="4209353"/>
          </a:xfrm>
          <a:prstGeom prst="rect">
            <a:avLst/>
          </a:prstGeom>
        </p:spPr>
      </p:pic>
    </p:spTree>
    <p:extLst>
      <p:ext uri="{BB962C8B-B14F-4D97-AF65-F5344CB8AC3E}">
        <p14:creationId xmlns:p14="http://schemas.microsoft.com/office/powerpoint/2010/main" val="195389562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244</TotalTime>
  <Words>818</Words>
  <Application>Microsoft Office PowerPoint</Application>
  <PresentationFormat>Widescreen</PresentationFormat>
  <Paragraphs>71</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Microsoft Sans Serif</vt:lpstr>
      <vt:lpstr>Trebuchet MS</vt:lpstr>
      <vt:lpstr>Wingdings</vt:lpstr>
      <vt:lpstr>Wingdings 3</vt:lpstr>
      <vt:lpstr>Facet</vt:lpstr>
      <vt:lpstr>Finding the ideal neighborhood in London for opening a new Restaurant</vt:lpstr>
      <vt:lpstr>A Valuable Guide for Restaurant Owners</vt:lpstr>
      <vt:lpstr>Data Acquisition &amp; Preparation </vt:lpstr>
      <vt:lpstr>Approach Followed</vt:lpstr>
      <vt:lpstr>London Map plotted using Ward Coordinates</vt:lpstr>
      <vt:lpstr>Foursquare Queries for extracting location data</vt:lpstr>
      <vt:lpstr>Average of Income and Index of Multiple Deprivation are highly correlated</vt:lpstr>
      <vt:lpstr>Visualizing the final snapshot</vt:lpstr>
      <vt:lpstr>The Curve flattens at k ~ 40</vt:lpstr>
      <vt:lpstr>Cluster summaries for k=10</vt:lpstr>
      <vt:lpstr>Visualizing the Clusters</vt:lpstr>
      <vt:lpstr>Making sense of the Results : Low Income Neighborhood Cluster</vt:lpstr>
      <vt:lpstr>Making sense of the Results : Middle Income Neighborhood Cluster</vt:lpstr>
      <vt:lpstr>Making sense of the Results : High Income Neighborhood Cluster</vt:lpstr>
      <vt:lpstr>Discussion/Alternative Approaches</vt:lpstr>
      <vt:lpstr>Conclusions</vt:lpstr>
      <vt:lpstr>Thank You</vt:lpstr>
      <vt:lpstr>Appendix</vt:lpstr>
      <vt:lpstr>Cluster summaries for k=5</vt:lpstr>
      <vt:lpstr>Cluster summaries for k=20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29</cp:revision>
  <dcterms:created xsi:type="dcterms:W3CDTF">2020-07-04T06:49:54Z</dcterms:created>
  <dcterms:modified xsi:type="dcterms:W3CDTF">2020-07-04T11:01:53Z</dcterms:modified>
</cp:coreProperties>
</file>